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859" r:id="rId2"/>
    <p:sldId id="1140" r:id="rId3"/>
    <p:sldId id="1142" r:id="rId4"/>
    <p:sldId id="1143" r:id="rId5"/>
    <p:sldId id="1144" r:id="rId6"/>
    <p:sldId id="1145" r:id="rId7"/>
    <p:sldId id="1146" r:id="rId8"/>
    <p:sldId id="1147" r:id="rId9"/>
    <p:sldId id="1148" r:id="rId10"/>
    <p:sldId id="1149" r:id="rId11"/>
    <p:sldId id="1150" r:id="rId12"/>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FF3FC"/>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0" d="100"/>
          <a:sy n="110" d="100"/>
        </p:scale>
        <p:origin x="432"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 江苏专版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99565"/>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95709"/>
            <a:ext cx="11523345"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  </a:t>
            </a:r>
            <a:r>
              <a:rPr lang="en-US" altLang="zh-CN" sz="4800" b="0" dirty="0" smtClean="0">
                <a:solidFill>
                  <a:srgbClr val="000000"/>
                </a:solidFill>
                <a:ea typeface="微软雅黑" panose="020B0503020204020204" pitchFamily="34" charset="-122"/>
                <a:cs typeface="Times New Roman" panose="02020603050405020304" pitchFamily="18" charset="0"/>
              </a:rPr>
              <a:t>6</a:t>
            </a:r>
            <a:endParaRPr lang="en-US" altLang="zh-CN" sz="4800" b="0" dirty="0" smtClean="0">
              <a:solidFill>
                <a:srgbClr val="000000"/>
              </a:solidFill>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a:xfrm>
            <a:off x="360854" y="1123388"/>
            <a:ext cx="11485848" cy="3900235"/>
          </a:xfrm>
          <a:solidFill>
            <a:srgbClr val="DFF3FC"/>
          </a:solidFill>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定位关键句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最后一段</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。题干问最后一段的</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指代什么</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需精读该句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Compiling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atlas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huge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task...</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starting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point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question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lunar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geology.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分析指代关系。前句主语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Compiling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atlas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编制地图集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是核心行为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后句</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应指代同一主题。逻辑验证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作为主语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需与</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starting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point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起点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匹配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编制地图集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选项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是后续研究的起点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符合语义。其他选项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科学支持</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月球研究</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研究者努力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均非前句主语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无法直接指代</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思路引导.eps" descr="id:2147487553;FounderCES"/>
          <p:cNvPicPr/>
          <p:nvPr/>
        </p:nvPicPr>
        <p:blipFill>
          <a:blip r:embed="rId2"/>
          <a:stretch>
            <a:fillRect/>
          </a:stretch>
        </p:blipFill>
        <p:spPr>
          <a:xfrm>
            <a:off x="360854" y="1078451"/>
            <a:ext cx="1692615" cy="460228"/>
          </a:xfrm>
          <a:prstGeom prst="rect">
            <a:avLst/>
          </a:prstGeom>
        </p:spPr>
      </p:pic>
    </p:spTree>
    <p:extLst>
      <p:ext uri="{BB962C8B-B14F-4D97-AF65-F5344CB8AC3E}">
        <p14:creationId xmlns:p14="http://schemas.microsoft.com/office/powerpoint/2010/main" val="3524069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a:xfrm>
            <a:off x="360854" y="1123388"/>
            <a:ext cx="11485848" cy="3970318"/>
          </a:xfrm>
          <a:solidFill>
            <a:srgbClr val="DFF3FC"/>
          </a:solidFill>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排除干扰项。</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Scientific</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support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是地图集的用途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zh-CN" altLang="zh-CN" b="1" dirty="0">
                <a:solidFill>
                  <a:srgbClr val="000000"/>
                </a:solidFill>
                <a:latin typeface="Times New Roman" panose="02020603050405020304" pitchFamily="18" charset="0"/>
                <a:ea typeface="宋体" panose="02010600030101010101" pitchFamily="2" charset="-122"/>
                <a:cs typeface="宋体" panose="02010600030101010101" pitchFamily="2" charset="-122"/>
              </a:rPr>
              <a:t>⑥</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段提及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非</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指代对象。</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lunar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research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泛指研究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范围过大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与前句无关。</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Effort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researchers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是任务中的付出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非</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所指的具体成果。</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确认答案。</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Compiling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atlas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是唯一与前句主语一致且符合</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starting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point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逻辑的选项。故答案为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技巧点拨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代词指代遵循就近原则</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通常指代前句主语或核心名词。必须确保选项与代词在单复数、语义和逻辑上完全匹配。</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思路引导.eps" descr="id:2147487553;FounderCES"/>
          <p:cNvPicPr/>
          <p:nvPr/>
        </p:nvPicPr>
        <p:blipFill>
          <a:blip r:embed="rId2"/>
          <a:stretch>
            <a:fillRect/>
          </a:stretch>
        </p:blipFill>
        <p:spPr>
          <a:xfrm>
            <a:off x="360854" y="1078451"/>
            <a:ext cx="1692615" cy="460228"/>
          </a:xfrm>
          <a:prstGeom prst="rect">
            <a:avLst/>
          </a:prstGeom>
        </p:spPr>
      </p:pic>
    </p:spTree>
    <p:extLst>
      <p:ext uri="{BB962C8B-B14F-4D97-AF65-F5344CB8AC3E}">
        <p14:creationId xmlns:p14="http://schemas.microsoft.com/office/powerpoint/2010/main" val="16231676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427810"/>
            <a:ext cx="11485848" cy="1200329"/>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主要介绍了中国发布的世界上首个高清晰度的月球地质图集及其重要性。</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360854" y="908720"/>
            <a:ext cx="11485848" cy="1445341"/>
          </a:xfrm>
          <a:prstGeom prst="rect">
            <a:avLst/>
          </a:prstGeom>
        </p:spPr>
      </p:pic>
      <p:pic>
        <p:nvPicPr>
          <p:cNvPr id="4" name="语篇导航-DA.eps" descr="id:2147486413;FounderCES"/>
          <p:cNvPicPr/>
          <p:nvPr/>
        </p:nvPicPr>
        <p:blipFill>
          <a:blip r:embed="rId3"/>
          <a:stretch>
            <a:fillRect/>
          </a:stretch>
        </p:blipFill>
        <p:spPr>
          <a:xfrm>
            <a:off x="513928" y="2553027"/>
            <a:ext cx="1651000" cy="403225"/>
          </a:xfrm>
          <a:prstGeom prst="rect">
            <a:avLst/>
          </a:prstGeom>
        </p:spPr>
      </p:pic>
      <p:sp>
        <p:nvSpPr>
          <p:cNvPr id="5" name="内容占位符 1"/>
          <p:cNvSpPr txBox="1">
            <a:spLocks/>
          </p:cNvSpPr>
          <p:nvPr/>
        </p:nvSpPr>
        <p:spPr bwMode="auto">
          <a:xfrm>
            <a:off x="360854" y="3717032"/>
            <a:ext cx="11485848" cy="1684244"/>
          </a:xfrm>
          <a:prstGeom prst="rect">
            <a:avLst/>
          </a:prstGeom>
          <a:solidFill>
            <a:srgbClr val="DFF3F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科学探究与信息提取能力</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理解月球地质图集的技术特点</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比例尺、结构类型、岩石分类等</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分析中国嫦娥工程数据对图集编制的贡献</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对比新旧月球地图的差异</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250</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万 </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500</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万比例尺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素养考向.eps" descr="id:2147487496;FounderCES"/>
          <p:cNvPicPr/>
          <p:nvPr/>
        </p:nvPicPr>
        <p:blipFill>
          <a:blip r:embed="rId4"/>
          <a:stretch>
            <a:fillRect/>
          </a:stretch>
        </p:blipFill>
        <p:spPr>
          <a:xfrm>
            <a:off x="360854" y="3795410"/>
            <a:ext cx="2231775" cy="437376"/>
          </a:xfrm>
          <a:prstGeom prst="rect">
            <a:avLst/>
          </a:prstGeom>
        </p:spPr>
      </p:pic>
    </p:spTree>
    <p:extLst>
      <p:ext uri="{BB962C8B-B14F-4D97-AF65-F5344CB8AC3E}">
        <p14:creationId xmlns:p14="http://schemas.microsoft.com/office/powerpoint/2010/main" val="21611251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China published the world’s first highly clear lunar geologic</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地质的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atlas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地图集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April 21st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According to the Chinese Academy of Sciences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will provide up-to-date information for future lunar research and exploration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②</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 maps will help choose locations for future lunar research stations,” Ouyang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Ziyuan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well-known lunar scientist, said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can also help us better know about the Earth and other planets in the solar system, like Mars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③</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world has seen great progress in the field of lunar science over the past half a century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However, the lunar geologic atlas that was developed during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Apollo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Program</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remained unchanged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 lunar geologic studies develop, those old maps can no longer satisfy future needs,” said Liu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Jianzhong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CAS researcher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687439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indent="609600" hangingPunct="0">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④</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Since 2012, Ouyang and Liu have led a team of scientists from several research centers in compiling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编制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atlas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Their work was mainly built on information gained from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Chang</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Program</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Information from other research projects and international tasks was also used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⑤</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new geologic atlas, which is published in both Chinese and English, presents a scale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比例尺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1</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million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Compared with the 1</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million scale lunar maps from the US in 2020, these larger scale maps show more details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 well as the geologic history of the moon, they provide information on its 14 types of structures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17 types of rocks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total of 12,341 impact craters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撞击坑</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81 impact basins have also been marked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713746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indent="609600" hangingPunct="0">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⑥</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atlas</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is</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set</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to</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serve</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many</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useful</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purposes</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such as lunar resources research and science education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Liu said the upcoming Chang’e-6 task would also use the atlas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“Our maps can help the research by providing scientific support,” he explained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⑦</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“Compiling the atlas was a huge task, which included years of effort from a large number of researchers,” said Gregory Michael, a German scientist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will be a starting point for every new question of lunar geology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624853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is the great value of the new atlas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is the first lunar geologic atlas in the world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proves the hard work of Chinese scientists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will meet the future needs in lunar studies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is built on information from many researches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83241" y="829437"/>
            <a:ext cx="407484" cy="461665"/>
          </a:xfrm>
          <a:prstGeom prst="rect">
            <a:avLst/>
          </a:prstGeom>
        </p:spPr>
        <p:txBody>
          <a:bodyPr wrap="none">
            <a:spAutoFit/>
          </a:bodyPr>
          <a:lstStyle/>
          <a:p>
            <a:r>
              <a:rPr lang="en-US" altLang="zh-CN" sz="2400" dirty="0"/>
              <a:t>C</a:t>
            </a:r>
            <a:endParaRPr lang="zh-CN" altLang="en-US" dirty="0"/>
          </a:p>
        </p:txBody>
      </p:sp>
      <p:sp>
        <p:nvSpPr>
          <p:cNvPr id="5" name="内容占位符 1"/>
          <p:cNvSpPr txBox="1">
            <a:spLocks/>
          </p:cNvSpPr>
          <p:nvPr/>
        </p:nvSpPr>
        <p:spPr bwMode="auto">
          <a:xfrm>
            <a:off x="360854" y="3495015"/>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 will provide up-to-date information for future lunar research and exploration....those old maps can no longer satisfy future needs”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旧的月球地质图集已经不能满足未来的需求</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而新的图集将满足未来月球研究的需求。故选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85103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4222115" algn="l"/>
                <a:tab pos="6862445" algn="l"/>
                <a:tab pos="7377430" algn="l"/>
                <a:tab pos="961771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is Paragraph 5 mainly about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large size and mystery of the moon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discovery of </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Chang</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Program</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details of the new geologic atlas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challenges the scientists face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65824" y="829437"/>
            <a:ext cx="407484" cy="461665"/>
          </a:xfrm>
          <a:prstGeom prst="rect">
            <a:avLst/>
          </a:prstGeom>
        </p:spPr>
        <p:txBody>
          <a:bodyPr wrap="none">
            <a:spAutoFit/>
          </a:bodyPr>
          <a:lstStyle/>
          <a:p>
            <a:r>
              <a:rPr lang="en-US" altLang="zh-CN" sz="2400" dirty="0"/>
              <a:t>C</a:t>
            </a:r>
            <a:endParaRPr lang="zh-CN" altLang="en-US" dirty="0"/>
          </a:p>
        </p:txBody>
      </p:sp>
      <p:sp>
        <p:nvSpPr>
          <p:cNvPr id="5" name="内容占位符 2"/>
          <p:cNvSpPr txBox="1">
            <a:spLocks/>
          </p:cNvSpPr>
          <p:nvPr/>
        </p:nvSpPr>
        <p:spPr bwMode="auto">
          <a:xfrm>
            <a:off x="360854" y="347294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主旨大意题。根据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“Compared with the 1</a:t>
            </a:r>
            <a:r>
              <a:rPr lang="zh-CN" altLang="zh-CN" b="1" smtClean="0">
                <a:solidFill>
                  <a:srgbClr val="FF0000"/>
                </a:solidFill>
                <a:latin typeface="Times New Roman" panose="02020603050405020304" pitchFamily="18" charset="0"/>
                <a:ea typeface="宋体" panose="02010600030101010101" pitchFamily="2" charset="-122"/>
                <a:cs typeface="宋体" panose="02010600030101010101" pitchFamily="2" charset="-122"/>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5 million scale lunar maps from the US in 2020... impact craters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撞击坑</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and 81 impact basins have also been marked.”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第五段主要介绍了新地质图集的详细信息。故选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39041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the writer prove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atlas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serve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useful</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purposes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By comparing different purposes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By using Chang’e-6 task as an example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By using a German scientist’s words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By listing information from the new maps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1991270" y="890244"/>
            <a:ext cx="3695427" cy="439639"/>
          </a:xfrm>
          <a:prstGeom prst="rect">
            <a:avLst/>
          </a:prstGeom>
        </p:spPr>
      </p:pic>
      <p:sp>
        <p:nvSpPr>
          <p:cNvPr id="5" name="矩形 4"/>
          <p:cNvSpPr/>
          <p:nvPr/>
        </p:nvSpPr>
        <p:spPr>
          <a:xfrm>
            <a:off x="874641" y="846854"/>
            <a:ext cx="389850" cy="461665"/>
          </a:xfrm>
          <a:prstGeom prst="rect">
            <a:avLst/>
          </a:prstGeom>
        </p:spPr>
        <p:txBody>
          <a:bodyPr wrap="none">
            <a:spAutoFit/>
          </a:bodyPr>
          <a:lstStyle/>
          <a:p>
            <a:r>
              <a:rPr lang="en-US" altLang="zh-CN" sz="2400" dirty="0"/>
              <a:t>B</a:t>
            </a:r>
            <a:endParaRPr lang="zh-CN" altLang="en-US" dirty="0"/>
          </a:p>
        </p:txBody>
      </p:sp>
      <p:sp>
        <p:nvSpPr>
          <p:cNvPr id="6" name="内容占位符 3"/>
          <p:cNvSpPr txBox="1">
            <a:spLocks/>
          </p:cNvSpPr>
          <p:nvPr/>
        </p:nvSpPr>
        <p:spPr bwMode="auto">
          <a:xfrm>
            <a:off x="360854" y="407707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“Liu said the upcoming Chang’e-6 task would also use the atlas. ‘Our maps can help the research by providing scientific support’”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作者通过使用嫦娥六号任务作为例子来证明这个图集将有很多用途。故选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33040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last paragraph refer to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指代</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Scientific support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lunar research</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Effort from researchers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22115" algn="l"/>
                <a:tab pos="6862445" algn="l"/>
                <a:tab pos="7377430" algn="l"/>
                <a:tab pos="961771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Compiling the atlas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1998293" y="903987"/>
            <a:ext cx="3618524" cy="394307"/>
          </a:xfrm>
          <a:prstGeom prst="rect">
            <a:avLst/>
          </a:prstGeom>
        </p:spPr>
      </p:pic>
      <p:sp>
        <p:nvSpPr>
          <p:cNvPr id="5" name="矩形 4"/>
          <p:cNvSpPr/>
          <p:nvPr/>
        </p:nvSpPr>
        <p:spPr>
          <a:xfrm>
            <a:off x="883242" y="846854"/>
            <a:ext cx="407484" cy="461665"/>
          </a:xfrm>
          <a:prstGeom prst="rect">
            <a:avLst/>
          </a:prstGeom>
        </p:spPr>
        <p:txBody>
          <a:bodyPr wrap="none">
            <a:spAutoFit/>
          </a:bodyPr>
          <a:lstStyle/>
          <a:p>
            <a:r>
              <a:rPr lang="en-US" altLang="zh-CN" sz="2400" dirty="0"/>
              <a:t>D</a:t>
            </a:r>
            <a:endParaRPr lang="zh-CN" altLang="en-US" dirty="0"/>
          </a:p>
        </p:txBody>
      </p:sp>
      <p:sp>
        <p:nvSpPr>
          <p:cNvPr id="6" name="内容占位符 4"/>
          <p:cNvSpPr txBox="1">
            <a:spLocks/>
          </p:cNvSpPr>
          <p:nvPr/>
        </p:nvSpPr>
        <p:spPr bwMode="auto">
          <a:xfrm>
            <a:off x="360854" y="404901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词句猜测题。根据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‘Compiling the atlas was a huge task...”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及</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smtClean="0">
                <a:solidFill>
                  <a:srgbClr val="FF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will be a starting point for every new question of lunar geology.”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指代的是</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“Compiling the atlas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编制图集</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67468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461</TotalTime>
  <Words>864</Words>
  <Application>Microsoft Office PowerPoint</Application>
  <PresentationFormat>自定义</PresentationFormat>
  <Paragraphs>44</Paragraphs>
  <Slides>11</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11</vt:i4>
      </vt:variant>
    </vt:vector>
  </HeadingPairs>
  <TitlesOfParts>
    <vt:vector size="19"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Windows User</cp:lastModifiedBy>
  <cp:revision>448</cp:revision>
  <dcterms:created xsi:type="dcterms:W3CDTF">2020-11-06T05:24:00Z</dcterms:created>
  <dcterms:modified xsi:type="dcterms:W3CDTF">2025-09-17T07:35:30Z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